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  <p:sldId id="284" r:id="rId36"/>
    <p:sldId id="285" r:id="rId37"/>
    <p:sldId id="286" r:id="rId38"/>
    <p:sldId id="287" r:id="rId39"/>
    <p:sldId id="288" r:id="rId40"/>
    <p:sldId id="289" r:id="rId41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84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3600" u="none" kumimoji="0" normalizeH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 b="def" i="def"/>
      <a:tcStyle>
        <a:tcBdr/>
        <a:fill>
          <a:solidFill>
            <a:srgbClr val="E6EAF4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EE7D0"/>
          </a:solidFill>
        </a:fill>
      </a:tcStyle>
    </a:wholeTbl>
    <a:band2H>
      <a:tcTxStyle b="def" i="def"/>
      <a:tcStyle>
        <a:tcBdr/>
        <a:fill>
          <a:solidFill>
            <a:srgbClr val="EFF3E9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CDCCE"/>
          </a:solidFill>
        </a:fill>
      </a:tcStyle>
    </a:wholeTbl>
    <a:band2H>
      <a:tcTxStyle b="def" i="def"/>
      <a:tcStyle>
        <a:tcBdr/>
        <a:fill>
          <a:solidFill>
            <a:srgbClr val="FDEEE8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 b="def" i="def"/>
      <a:tcStyle>
        <a:tcBdr/>
        <a:fill>
          <a:solidFill>
            <a:srgbClr val="E6E6E6"/>
          </a:solidFill>
        </a:fill>
      </a:tcStyle>
    </a:band2H>
    <a:firstCol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aj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 b="def" i="def"/>
      <a:tcStyle>
        <a:tcBdr/>
        <a:fill>
          <a:solidFill>
            <a:srgbClr val="FFFFFF"/>
          </a:solidFill>
        </a:fill>
      </a:tcStyle>
    </a:band2H>
    <a:firstCol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aj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Relationship Id="rId36" Type="http://schemas.openxmlformats.org/officeDocument/2006/relationships/slide" Target="slides/slide29.xml"/><Relationship Id="rId37" Type="http://schemas.openxmlformats.org/officeDocument/2006/relationships/slide" Target="slides/slide30.xml"/><Relationship Id="rId38" Type="http://schemas.openxmlformats.org/officeDocument/2006/relationships/slide" Target="slides/slide31.xml"/><Relationship Id="rId39" Type="http://schemas.openxmlformats.org/officeDocument/2006/relationships/slide" Target="slides/slide32.xml"/><Relationship Id="rId40" Type="http://schemas.openxmlformats.org/officeDocument/2006/relationships/slide" Target="slides/slide33.xml"/><Relationship Id="rId41" Type="http://schemas.openxmlformats.org/officeDocument/2006/relationships/slide" Target="slides/slide34.xml"/></Relationships>

</file>

<file path=ppt/media/image1.jpeg>
</file>

<file path=ppt/media/image1.png>
</file>

<file path=ppt/media/image1.tif>
</file>

<file path=ppt/media/image10.png>
</file>

<file path=ppt/media/image2.jpeg>
</file>

<file path=ppt/media/image2.png>
</file>

<file path=ppt/media/image2.tif>
</file>

<file path=ppt/media/image3.jpeg>
</file>

<file path=ppt/media/image3.png>
</file>

<file path=ppt/media/image3.tif>
</file>

<file path=ppt/media/image4.jpeg>
</file>

<file path=ppt/media/image4.png>
</file>

<file path=ppt/media/image4.tif>
</file>

<file path=ppt/media/image5.jpeg>
</file>

<file path=ppt/media/image5.png>
</file>

<file path=ppt/media/image6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Shape 42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43" name="Shape 43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spcBef>
        <a:spcPts val="700"/>
      </a:spcBef>
      <a:defRPr sz="2200">
        <a:latin typeface="+mn-lt"/>
        <a:ea typeface="+mn-ea"/>
        <a:cs typeface="+mn-cs"/>
        <a:sym typeface="Helvetica Neue"/>
      </a:defRPr>
    </a:lvl1pPr>
    <a:lvl2pPr indent="228600" defTabSz="457200" latinLnBrk="0">
      <a:lnSpc>
        <a:spcPct val="117999"/>
      </a:lnSpc>
      <a:spcBef>
        <a:spcPts val="700"/>
      </a:spcBef>
      <a:defRPr sz="2200">
        <a:latin typeface="+mn-lt"/>
        <a:ea typeface="+mn-ea"/>
        <a:cs typeface="+mn-cs"/>
        <a:sym typeface="Helvetica Neue"/>
      </a:defRPr>
    </a:lvl2pPr>
    <a:lvl3pPr indent="457200" defTabSz="457200" latinLnBrk="0">
      <a:lnSpc>
        <a:spcPct val="117999"/>
      </a:lnSpc>
      <a:spcBef>
        <a:spcPts val="700"/>
      </a:spcBef>
      <a:defRPr sz="2200">
        <a:latin typeface="+mn-lt"/>
        <a:ea typeface="+mn-ea"/>
        <a:cs typeface="+mn-cs"/>
        <a:sym typeface="Helvetica Neue"/>
      </a:defRPr>
    </a:lvl3pPr>
    <a:lvl4pPr indent="685800" defTabSz="457200" latinLnBrk="0">
      <a:lnSpc>
        <a:spcPct val="117999"/>
      </a:lnSpc>
      <a:spcBef>
        <a:spcPts val="700"/>
      </a:spcBef>
      <a:defRPr sz="2200">
        <a:latin typeface="+mn-lt"/>
        <a:ea typeface="+mn-ea"/>
        <a:cs typeface="+mn-cs"/>
        <a:sym typeface="Helvetica Neue"/>
      </a:defRPr>
    </a:lvl4pPr>
    <a:lvl5pPr indent="914400" defTabSz="457200" latinLnBrk="0">
      <a:lnSpc>
        <a:spcPct val="117999"/>
      </a:lnSpc>
      <a:spcBef>
        <a:spcPts val="700"/>
      </a:spcBef>
      <a:defRPr sz="2200">
        <a:latin typeface="+mn-lt"/>
        <a:ea typeface="+mn-ea"/>
        <a:cs typeface="+mn-cs"/>
        <a:sym typeface="Helvetica Neue"/>
      </a:defRPr>
    </a:lvl5pPr>
    <a:lvl6pPr indent="1143000" defTabSz="457200" latinLnBrk="0">
      <a:lnSpc>
        <a:spcPct val="117999"/>
      </a:lnSpc>
      <a:spcBef>
        <a:spcPts val="700"/>
      </a:spcBef>
      <a:defRPr sz="2200">
        <a:latin typeface="+mn-lt"/>
        <a:ea typeface="+mn-ea"/>
        <a:cs typeface="+mn-cs"/>
        <a:sym typeface="Helvetica Neue"/>
      </a:defRPr>
    </a:lvl6pPr>
    <a:lvl7pPr indent="1371600" defTabSz="457200" latinLnBrk="0">
      <a:lnSpc>
        <a:spcPct val="117999"/>
      </a:lnSpc>
      <a:spcBef>
        <a:spcPts val="700"/>
      </a:spcBef>
      <a:defRPr sz="2200">
        <a:latin typeface="+mn-lt"/>
        <a:ea typeface="+mn-ea"/>
        <a:cs typeface="+mn-cs"/>
        <a:sym typeface="Helvetica Neue"/>
      </a:defRPr>
    </a:lvl7pPr>
    <a:lvl8pPr indent="1600200" defTabSz="457200" latinLnBrk="0">
      <a:lnSpc>
        <a:spcPct val="117999"/>
      </a:lnSpc>
      <a:spcBef>
        <a:spcPts val="700"/>
      </a:spcBef>
      <a:defRPr sz="2200">
        <a:latin typeface="+mn-lt"/>
        <a:ea typeface="+mn-ea"/>
        <a:cs typeface="+mn-cs"/>
        <a:sym typeface="Helvetica Neue"/>
      </a:defRPr>
    </a:lvl8pPr>
    <a:lvl9pPr indent="1828800" defTabSz="457200" latinLnBrk="0">
      <a:lnSpc>
        <a:spcPct val="117999"/>
      </a:lnSpc>
      <a:spcBef>
        <a:spcPts val="700"/>
      </a:spcBef>
      <a:defRPr sz="2200">
        <a:latin typeface="+mn-lt"/>
        <a:ea typeface="+mn-ea"/>
        <a:cs typeface="+mn-cs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19" name="Shape 19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0" name="Shape 20"/>
          <p:cNvSpPr/>
          <p:nvPr>
            <p:ph type="sldNum" sz="quarter" idx="2"/>
          </p:nvPr>
        </p:nvSpPr>
        <p:spPr>
          <a:xfrm>
            <a:off x="6311798" y="9245600"/>
            <a:ext cx="368504" cy="3746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28" name="Shape 28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9" name="Shape 29"/>
          <p:cNvSpPr/>
          <p:nvPr>
            <p:ph type="sldNum" sz="quarter" idx="2"/>
          </p:nvPr>
        </p:nvSpPr>
        <p:spPr>
          <a:xfrm>
            <a:off x="11998059" y="9113903"/>
            <a:ext cx="355866" cy="371345"/>
          </a:xfrm>
          <a:prstGeom prst="rect">
            <a:avLst/>
          </a:prstGeom>
        </p:spPr>
        <p:txBody>
          <a:bodyPr lIns="65022" tIns="65022" rIns="65022" bIns="65022" anchor="ctr"/>
          <a:lstStyle>
            <a:lvl1pPr algn="r" defTabSz="1300162"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/>
          <p:nvPr>
            <p:ph type="sldNum" sz="quarter" idx="2"/>
          </p:nvPr>
        </p:nvSpPr>
        <p:spPr>
          <a:xfrm>
            <a:off x="11998059" y="9113903"/>
            <a:ext cx="355866" cy="371345"/>
          </a:xfrm>
          <a:prstGeom prst="rect">
            <a:avLst/>
          </a:prstGeom>
        </p:spPr>
        <p:txBody>
          <a:bodyPr lIns="65022" tIns="65022" rIns="65022" bIns="65022" anchor="ctr"/>
          <a:lstStyle>
            <a:lvl1pPr algn="r" defTabSz="1300162">
              <a:defRPr sz="16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650240" y="319746"/>
            <a:ext cx="11704320" cy="176729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650240" y="2087044"/>
            <a:ext cx="11704320" cy="68145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hape 4"/>
          <p:cNvSpPr/>
          <p:nvPr>
            <p:ph type="sldNum" sz="quarter" idx="2"/>
          </p:nvPr>
        </p:nvSpPr>
        <p:spPr>
          <a:xfrm>
            <a:off x="6311798" y="9251950"/>
            <a:ext cx="368504" cy="3746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>
              <a:defRPr sz="1800"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</p:sldLayoutIdLst>
  <p:transition xmlns:p14="http://schemas.microsoft.com/office/powerpoint/2010/main" spd="med" advClick="1"/>
  <p:txStyles>
    <p:title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4572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9144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13716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182880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80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444500" marR="0" indent="-4445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1333500" marR="0" indent="-889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778000" marR="0" indent="-889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2222500" marR="0" indent="-889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667000" marR="0" indent="-889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3124200" marR="0" indent="-889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581400" marR="0" indent="-889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4038600" marR="0" indent="-889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4495800" marR="0" indent="-889000" algn="l" defTabSz="584200" rtl="0" latinLnBrk="0">
        <a:lnSpc>
          <a:spcPct val="100000"/>
        </a:lnSpc>
        <a:spcBef>
          <a:spcPts val="4200"/>
        </a:spcBef>
        <a:spcAft>
          <a:spcPts val="0"/>
        </a:spcAft>
        <a:buClrTx/>
        <a:buSzPct val="75000"/>
        <a:buFontTx/>
        <a:buChar char="•"/>
        <a:tabLst/>
        <a:defRPr b="0" baseline="0" cap="none" i="0" spc="0" strike="noStrike" sz="3600" u="none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1pPr>
      <a:lvl2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2pPr>
      <a:lvl3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3pPr>
      <a:lvl4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4pPr>
      <a:lvl5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5pPr>
      <a:lvl6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6pPr>
      <a:lvl7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7pPr>
      <a:lvl8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8pPr>
      <a:lvl9pPr marL="0" marR="0" indent="0" algn="ctr" defTabSz="584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8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Neu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3" Type="http://schemas.openxmlformats.org/officeDocument/2006/relationships/image" Target="../media/image5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e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pn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2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3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png"/></Relationships>

</file>

<file path=ppt/slides/_rels/slide3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/Relationships>

</file>

<file path=ppt/slides/_rels/slide3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www.lrt.lt/naujienos/kultura/26/49203" TargetMode="External"/><Relationship Id="rId3" Type="http://schemas.openxmlformats.org/officeDocument/2006/relationships/hyperlink" Target="http://projektas-muzika.lmta.lt/media/rasa_jautakyte/146599.html" TargetMode="External"/><Relationship Id="rId4" Type="http://schemas.openxmlformats.org/officeDocument/2006/relationships/hyperlink" Target="http://www.technologijos.lt/n/mokslas/zmogus_ir_medicina/S-22798/straipsnis/25-tas-kadras-muzikoje:-gydo-masina-arba-net-zudo" TargetMode="External"/><Relationship Id="rId5" Type="http://schemas.openxmlformats.org/officeDocument/2006/relationships/hyperlink" Target="http://www.technologijos.lt/n/pasaulio_paslaptys/straipsnis-9611/straipsnis/Skaitmeniniai-narkotikai:-legalus-kaifas-ar-vaiksciojimas-palei-bedugnes-krasta" TargetMode="External"/></Relationships>

</file>

<file path=ppt/slides/_rels/slide3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Relationship Id="rId4" Type="http://schemas.openxmlformats.org/officeDocument/2006/relationships/image" Target="../media/image3.pn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"/><Relationship Id="rId3" Type="http://schemas.openxmlformats.org/officeDocument/2006/relationships/image" Target="../media/image2.tif"/><Relationship Id="rId4" Type="http://schemas.openxmlformats.org/officeDocument/2006/relationships/image" Target="../media/image3.tif"/><Relationship Id="rId5" Type="http://schemas.openxmlformats.org/officeDocument/2006/relationships/image" Target="../media/image4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e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/>
          <p:nvPr>
            <p:ph type="title" idx="4294967295"/>
          </p:nvPr>
        </p:nvSpPr>
        <p:spPr>
          <a:xfrm>
            <a:off x="1269999" y="2489200"/>
            <a:ext cx="10464802" cy="3302000"/>
          </a:xfrm>
          <a:prstGeom prst="rect">
            <a:avLst/>
          </a:prstGeom>
        </p:spPr>
        <p:txBody>
          <a:bodyPr anchor="b">
            <a:normAutofit fontScale="100000" lnSpcReduction="0"/>
          </a:bodyPr>
          <a:lstStyle/>
          <a:p>
            <a:pPr/>
            <a:r>
              <a:t>Garsų ir muzikos įtaka. Muzikos terapija</a:t>
            </a:r>
          </a:p>
        </p:txBody>
      </p:sp>
      <p:sp>
        <p:nvSpPr>
          <p:cNvPr id="46" name="Shape 46"/>
          <p:cNvSpPr/>
          <p:nvPr>
            <p:ph type="body" sz="quarter" idx="4294967295"/>
          </p:nvPr>
        </p:nvSpPr>
        <p:spPr>
          <a:xfrm>
            <a:off x="1536699" y="7708900"/>
            <a:ext cx="10464802" cy="1130300"/>
          </a:xfrm>
          <a:prstGeom prst="rect">
            <a:avLst/>
          </a:prstGeom>
        </p:spPr>
        <p:txBody>
          <a:bodyPr anchor="t">
            <a:normAutofit fontScale="100000" lnSpcReduction="0"/>
          </a:bodyPr>
          <a:lstStyle/>
          <a:p>
            <a:pPr marL="0" indent="0" algn="ctr" defTabSz="414337">
              <a:lnSpc>
                <a:spcPct val="90000"/>
              </a:lnSpc>
              <a:spcBef>
                <a:spcPts val="0"/>
              </a:spcBef>
              <a:buSzTx/>
              <a:buNone/>
              <a:defRPr sz="2200"/>
            </a:pPr>
            <a:r>
              <a:t>Vilniaus universitetas</a:t>
            </a:r>
          </a:p>
          <a:p>
            <a:pPr marL="0" indent="0" algn="ctr" defTabSz="414337">
              <a:lnSpc>
                <a:spcPct val="90000"/>
              </a:lnSpc>
              <a:spcBef>
                <a:spcPts val="0"/>
              </a:spcBef>
              <a:buSzTx/>
              <a:buNone/>
              <a:defRPr sz="2200"/>
            </a:pPr>
            <a:r>
              <a:t>Medicinos fakultetas, Odontologijos I kursas</a:t>
            </a:r>
          </a:p>
          <a:p>
            <a:pPr marL="0" indent="0" algn="ctr" defTabSz="414337">
              <a:lnSpc>
                <a:spcPct val="90000"/>
              </a:lnSpc>
              <a:spcBef>
                <a:spcPts val="0"/>
              </a:spcBef>
              <a:buSzTx/>
              <a:buNone/>
              <a:defRPr sz="2200"/>
            </a:pPr>
            <a:r>
              <a:t>Erika Danisevičiūtė, Dominyka Malinauskaitė, Emilija Migauskaitė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Muzika ir judesys</a:t>
            </a:r>
          </a:p>
        </p:txBody>
      </p:sp>
      <p:sp>
        <p:nvSpPr>
          <p:cNvPr id="80" name="Shape 80"/>
          <p:cNvSpPr/>
          <p:nvPr>
            <p:ph type="body" idx="4294967295"/>
          </p:nvPr>
        </p:nvSpPr>
        <p:spPr>
          <a:xfrm>
            <a:off x="361950" y="244475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28600" indent="-228600" defTabSz="457200">
              <a:spcBef>
                <a:spcPts val="0"/>
              </a:spcBef>
              <a:buSzPct val="100000"/>
              <a:defRPr sz="3700"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Muzika mūsų smegenyse stimuliuoja ne tik už klausymą atsakingas smegenų dalis – aktyvuojamos ir už judesį, susitelkimą, planavimą ir atmintį atsakingos smegenų dalys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marL="228600" indent="-228600" defTabSz="457200">
              <a:spcBef>
                <a:spcPts val="0"/>
              </a:spcBef>
              <a:buSzTx/>
              <a:buNone/>
              <a:defRPr sz="3700">
                <a:solidFill>
                  <a:srgbClr val="262626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228600" indent="-228600" defTabSz="457200">
              <a:spcBef>
                <a:spcPts val="0"/>
              </a:spcBef>
              <a:buSzPct val="100000"/>
              <a:defRPr sz="3700"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Garsiausias pavyzdys - </a:t>
            </a:r>
          </a:p>
          <a:p>
            <a:pPr marL="228600" indent="-228600" defTabSz="457200">
              <a:spcBef>
                <a:spcPts val="0"/>
              </a:spcBef>
              <a:buSzTx/>
              <a:buNone/>
              <a:defRPr sz="3700"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senyvo amžiaus vyro Henrio,</a:t>
            </a:r>
          </a:p>
          <a:p>
            <a:pPr marL="228600" indent="-228600" defTabSz="457200">
              <a:spcBef>
                <a:spcPts val="0"/>
              </a:spcBef>
              <a:buSzTx/>
              <a:buNone/>
              <a:defRPr sz="3700"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 10 metų sergančio alzeimeriu,</a:t>
            </a:r>
          </a:p>
          <a:p>
            <a:pPr marL="228600" indent="-228600" defTabSz="457200">
              <a:spcBef>
                <a:spcPts val="0"/>
              </a:spcBef>
              <a:buSzTx/>
              <a:buNone/>
              <a:defRPr sz="3700"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 istorija</a:t>
            </a:r>
          </a:p>
        </p:txBody>
      </p:sp>
      <p:pic>
        <p:nvPicPr>
          <p:cNvPr id="81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08812" y="5402262"/>
            <a:ext cx="5975351" cy="336232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84" name="Shape 84"/>
          <p:cNvSpPr/>
          <p:nvPr>
            <p:ph type="body" idx="4294967295"/>
          </p:nvPr>
        </p:nvSpPr>
        <p:spPr>
          <a:xfrm>
            <a:off x="698500" y="1049337"/>
            <a:ext cx="11353800" cy="7840663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28600" indent="-228600" defTabSz="457200">
              <a:spcBef>
                <a:spcPts val="0"/>
              </a:spcBef>
              <a:buSzPct val="100000"/>
              <a:defRPr sz="4200"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Psichologai spėja, kad emocinis muzikos kontekstas padeda </a:t>
            </a:r>
            <a:r>
              <a:rPr b="1"/>
              <a:t>susieti skirtingas smegenų dalis</a:t>
            </a:r>
            <a:r>
              <a:t>, kurios dėl ligos jau yra pažeistos, netekusios tiesioginio tarpusavio kontakto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marL="228600" indent="-228600" defTabSz="457200">
              <a:spcBef>
                <a:spcPts val="0"/>
              </a:spcBef>
              <a:buSzTx/>
              <a:buNone/>
              <a:defRPr sz="4200">
                <a:solidFill>
                  <a:srgbClr val="262626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228600" indent="-228600" defTabSz="457200">
              <a:spcBef>
                <a:spcPts val="0"/>
              </a:spcBef>
              <a:buSzPct val="100000"/>
              <a:defRPr sz="4200"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Panašiai ritmas veikia ir Parkinsono liga sergančius ligonius.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marL="228600" indent="-228600" defTabSz="457200">
              <a:spcBef>
                <a:spcPts val="0"/>
              </a:spcBef>
              <a:buSzTx/>
              <a:buNone/>
              <a:defRPr sz="4200">
                <a:solidFill>
                  <a:srgbClr val="262626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228600" indent="-228600" defTabSz="457200">
              <a:spcBef>
                <a:spcPts val="0"/>
              </a:spcBef>
              <a:buSzPct val="100000"/>
              <a:defRPr sz="4200"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Muzika taip pat padeda atsiminti įvykių eigą.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algn="just" defTabSz="382587">
              <a:defRPr sz="6700"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Priklausomybė nuo muzikos</a:t>
            </a:r>
          </a:p>
        </p:txBody>
      </p:sp>
      <p:sp>
        <p:nvSpPr>
          <p:cNvPr id="87" name="Shape 87"/>
          <p:cNvSpPr/>
          <p:nvPr>
            <p:ph type="body" idx="4294967295"/>
          </p:nvPr>
        </p:nvSpPr>
        <p:spPr>
          <a:xfrm>
            <a:off x="604837" y="1096962"/>
            <a:ext cx="11795126" cy="6110288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28600" indent="-228600" defTabSz="457200">
              <a:spcBef>
                <a:spcPts val="0"/>
              </a:spcBef>
              <a:buSzPct val="100000"/>
              <a:defRPr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Tam tikrais atvejais norint įveikti stresą prieš operaciją, muzika yra veiksmingesnė nei antistresiniai vaistai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marL="228600" indent="-228600" defTabSz="457200">
              <a:spcBef>
                <a:spcPts val="0"/>
              </a:spcBef>
              <a:buSzPct val="100000"/>
              <a:defRPr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Klausantis muzikos tam tikra smegenų dalis išskiria dopaminą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marL="228600" indent="-228600" defTabSz="457200">
              <a:spcBef>
                <a:spcPts val="0"/>
              </a:spcBef>
              <a:buSzPct val="100000"/>
              <a:defRPr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pPr>
            <a:r>
              <a:t>Muzika veikia smegenis kaip narkotikas ne tik dėl pačios muzikos, bet ir dėl galimybės</a:t>
            </a:r>
            <a:r>
              <a:rPr i="1"/>
              <a:t> numatyti</a:t>
            </a:r>
            <a:r>
              <a:t>, kas bus grojama toliau.</a:t>
            </a:r>
          </a:p>
        </p:txBody>
      </p:sp>
      <p:pic>
        <p:nvPicPr>
          <p:cNvPr id="88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271962" y="5794375"/>
            <a:ext cx="5284788" cy="35226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25 kadras muzikoje</a:t>
            </a:r>
          </a:p>
        </p:txBody>
      </p:sp>
      <p:sp>
        <p:nvSpPr>
          <p:cNvPr id="91" name="Shape 91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Šiuolaikinė muzika labai artima triukšmui. </a:t>
            </a:r>
          </a:p>
          <a:p>
            <a:pPr/>
            <a:r>
              <a:t>Specialiai sintezuojami garsai, kad virštoniai nebūtų harmoniniai</a:t>
            </a:r>
          </a:p>
          <a:p>
            <a:pPr/>
            <a:r>
              <a:t>Kaip vaizde yra 25-tas kadras, taip ir garse yra galimai kažkas panašaus į kodavimą, galintį veikti žmogaus psichiką, pavyzdžiui, skatinti jaunimo agresyvumą, potraukį narkotikams.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Virtualūs narkotikai</a:t>
            </a:r>
          </a:p>
        </p:txBody>
      </p:sp>
      <p:sp>
        <p:nvSpPr>
          <p:cNvPr id="94" name="Shape 94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Prekyba specialiais garso įrašais, kuriuos klausant galima pajusti kai kurių labiausiai paplitusių narkotinių medžiagų poveikiui ekvivalentų efektą.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defTabSz="407987">
              <a:defRPr sz="5000"/>
            </a:pPr>
            <a:r>
              <a:t>Muzikos terapijos tikslai, taikymo sritys</a:t>
            </a:r>
            <a:br/>
          </a:p>
        </p:txBody>
      </p:sp>
      <p:sp>
        <p:nvSpPr>
          <p:cNvPr id="97" name="Shape 97"/>
          <p:cNvSpPr/>
          <p:nvPr>
            <p:ph type="body" idx="4294967295"/>
          </p:nvPr>
        </p:nvSpPr>
        <p:spPr>
          <a:xfrm>
            <a:off x="381000" y="2212975"/>
            <a:ext cx="11671300" cy="667702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>
              <a:defRPr sz="2800"/>
            </a:pPr>
            <a:r>
              <a:t>Muzikos terapija – daugelio disciplinų junginys, apimantis dvi pagrindines erdves – muziką ir terapiją. Mokslas, apimantis psichologiją, sociologiją, muziką, filosofiją ir mediciną.</a:t>
            </a:r>
          </a:p>
          <a:p>
            <a:pPr>
              <a:defRPr i="1" sz="2800"/>
            </a:pPr>
            <a:r>
              <a:t>Pagrindinis muzikos terapijos tikslas</a:t>
            </a:r>
            <a:r>
              <a:rPr i="0"/>
              <a:t> – užmegzti</a:t>
            </a:r>
            <a:br>
              <a:rPr i="0"/>
            </a:br>
            <a:r>
              <a:rPr i="0"/>
              <a:t>kontaktą su individu, kuo plačiau ir įvairiapusiškiau </a:t>
            </a:r>
            <a:br>
              <a:rPr i="0"/>
            </a:br>
            <a:r>
              <a:rPr i="0"/>
              <a:t>įtraukti jį į muzikinę veiklą, padėti jam atsiskleisti ir </a:t>
            </a:r>
            <a:br>
              <a:rPr i="0"/>
            </a:br>
            <a:r>
              <a:rPr i="0"/>
              <a:t>vystytis, pasirenkant konstruktyvų gyvenimo </a:t>
            </a:r>
            <a:br>
              <a:rPr i="0"/>
            </a:br>
            <a:r>
              <a:rPr i="0"/>
              <a:t>problemų sprendimą, išvystyti neverbalinę </a:t>
            </a:r>
            <a:br>
              <a:rPr i="0"/>
            </a:br>
            <a:r>
              <a:rPr i="0"/>
              <a:t>komunikaciją.</a:t>
            </a:r>
          </a:p>
        </p:txBody>
      </p:sp>
      <p:pic>
        <p:nvPicPr>
          <p:cNvPr id="98" name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105900" y="4732337"/>
            <a:ext cx="3382963" cy="44227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Shape 100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7200"/>
            </a:lvl1pPr>
          </a:lstStyle>
          <a:p>
            <a:pPr/>
            <a:r>
              <a:t>Muzikos terapijos taikymas</a:t>
            </a:r>
          </a:p>
        </p:txBody>
      </p:sp>
      <p:sp>
        <p:nvSpPr>
          <p:cNvPr id="101" name="Shape 101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Sergantiems asmenims</a:t>
            </a:r>
          </a:p>
          <a:p>
            <a:pPr/>
            <a:r>
              <a:t>Su ypatingais poreikiais</a:t>
            </a:r>
          </a:p>
          <a:p>
            <a:pPr/>
            <a:r>
              <a:t>Rizikos grupės individams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078662" y="2428875"/>
            <a:ext cx="4922838" cy="3281363"/>
          </a:xfrm>
          <a:prstGeom prst="rect">
            <a:avLst/>
          </a:prstGeom>
          <a:ln w="12700">
            <a:miter lim="400000"/>
          </a:ln>
        </p:spPr>
      </p:pic>
      <p:sp>
        <p:nvSpPr>
          <p:cNvPr id="104" name="Shape 104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542925">
              <a:defRPr sz="6600"/>
            </a:lvl1pPr>
          </a:lstStyle>
          <a:p>
            <a:pPr/>
            <a:r>
              <a:t>Muzikos terapijos taikomos sritys</a:t>
            </a:r>
          </a:p>
        </p:txBody>
      </p:sp>
      <p:sp>
        <p:nvSpPr>
          <p:cNvPr id="105" name="Shape 105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Medicininė</a:t>
            </a:r>
          </a:p>
          <a:p>
            <a:pPr/>
            <a:r>
              <a:t>Psichoterapinė</a:t>
            </a:r>
          </a:p>
          <a:p>
            <a:pPr/>
            <a:r>
              <a:t>Rekreacinė</a:t>
            </a:r>
          </a:p>
          <a:p>
            <a:pPr/>
            <a:r>
              <a:t>Ugdančioji</a:t>
            </a:r>
          </a:p>
        </p:txBody>
      </p:sp>
      <p:pic>
        <p:nvPicPr>
          <p:cNvPr id="106" name="image.jpe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781675" y="5405437"/>
            <a:ext cx="5834063" cy="32813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7200"/>
            </a:lvl1pPr>
          </a:lstStyle>
          <a:p>
            <a:pPr/>
            <a:r>
              <a:t>Muzikos terapijos formos</a:t>
            </a:r>
          </a:p>
        </p:txBody>
      </p:sp>
      <p:sp>
        <p:nvSpPr>
          <p:cNvPr id="109" name="Shape 109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0" indent="0">
              <a:buSzTx/>
              <a:buNone/>
            </a:pPr>
            <a:r>
              <a:t>Išskiriamos dvi pagrindinės psichoterapinės muzikos terapijos formos:</a:t>
            </a:r>
          </a:p>
          <a:p>
            <a:pPr marL="0" indent="0"/>
            <a:r>
              <a:t>1) </a:t>
            </a:r>
            <a:r>
              <a:rPr i="1"/>
              <a:t>receptyvi</a:t>
            </a:r>
            <a:r>
              <a:t> (muzikos </a:t>
            </a:r>
            <a:br/>
            <a:r>
              <a:t>klausymas) ir</a:t>
            </a:r>
          </a:p>
          <a:p>
            <a:pPr marL="0" indent="0"/>
            <a:r>
              <a:t>2) </a:t>
            </a:r>
            <a:r>
              <a:rPr i="1"/>
              <a:t>aktyvi</a:t>
            </a:r>
            <a:r>
              <a:t> </a:t>
            </a:r>
            <a:r>
              <a:rPr i="1"/>
              <a:t>improvizacinė</a:t>
            </a:r>
            <a:r>
              <a:t>.</a:t>
            </a:r>
          </a:p>
        </p:txBody>
      </p:sp>
      <p:pic>
        <p:nvPicPr>
          <p:cNvPr id="110" name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581900" y="4948237"/>
            <a:ext cx="4800600" cy="35956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>
              <a:defRPr sz="7200"/>
            </a:lvl1pPr>
          </a:lstStyle>
          <a:p>
            <a:pPr/>
            <a:r>
              <a:t>Muzikos terapija Lietuvoje</a:t>
            </a:r>
          </a:p>
        </p:txBody>
      </p:sp>
      <p:sp>
        <p:nvSpPr>
          <p:cNvPr id="113" name="Shape 113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Pradėta taikyti tik apie 1980 metus Lietuvos kurortuose</a:t>
            </a:r>
          </a:p>
          <a:p>
            <a:pPr/>
            <a:r>
              <a:t>1985–1990 m. Vilniaus psichiatrinėje ligoninėje buvo naudojama muzika siekiant pagelbėti žmonėms, turintiems psichologinių problemų</a:t>
            </a:r>
          </a:p>
          <a:p>
            <a:pPr/>
            <a:r>
              <a:t>1997 m. įkurta Lietuvos ugdomosios muzikos terapijos asociacija (LUMTA).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Turinys</a:t>
            </a:r>
          </a:p>
        </p:txBody>
      </p:sp>
      <p:sp>
        <p:nvSpPr>
          <p:cNvPr id="49" name="Shape 49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lvl="1" marL="623887" indent="-444500" defTabSz="530225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defRPr sz="2000"/>
            </a:pPr>
            <a:r>
              <a:t>Garsų įtaka žmogui</a:t>
            </a:r>
          </a:p>
          <a:p>
            <a:pPr lvl="1" marL="623887" indent="-444500" defTabSz="530225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defRPr sz="2000"/>
            </a:pPr>
            <a:r>
              <a:t>Skirtingo muzikos stiliaus įtaka </a:t>
            </a:r>
            <a:endParaRPr sz="3200"/>
          </a:p>
          <a:p>
            <a:pPr lvl="1" marL="623887" indent="-444500" defTabSz="530225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defRPr sz="2000"/>
            </a:pPr>
            <a:r>
              <a:t>Muzikos psichologija: kas vyksta žmogaus smegenyse ir kodėl muzika mus taip veikia, muzika ir judesys</a:t>
            </a:r>
          </a:p>
          <a:p>
            <a:pPr lvl="1" marL="623887" indent="-444500" defTabSz="530225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defRPr sz="2000"/>
            </a:pPr>
            <a:r>
              <a:t>Neigiamas garsų: poveikis priklausomybė nuo muzikos, 25 kadras, virtualūs narkotikai</a:t>
            </a:r>
            <a:endParaRPr sz="3200"/>
          </a:p>
          <a:p>
            <a:pPr lvl="1" marL="623887" indent="-444500" defTabSz="530225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defRPr sz="2000"/>
            </a:pPr>
            <a:r>
              <a:t>Muzikos terapijos tikslai, takymo sritys</a:t>
            </a:r>
            <a:endParaRPr sz="3200"/>
          </a:p>
          <a:p>
            <a:pPr lvl="1" marL="623887" indent="-444500" defTabSz="530225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defRPr sz="2000"/>
            </a:pPr>
            <a:r>
              <a:t>Muzikos terapijos užuomazgos Lietuvoje</a:t>
            </a:r>
          </a:p>
          <a:p>
            <a:pPr lvl="1" marL="623887" indent="-444500" defTabSz="530225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defRPr sz="2000"/>
            </a:pPr>
            <a:r>
              <a:t>Garso piliulės</a:t>
            </a:r>
          </a:p>
          <a:p>
            <a:pPr lvl="1" marL="623887" indent="-444500" defTabSz="530225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defRPr sz="2000"/>
            </a:pPr>
            <a:r>
              <a:t>Instrumentai gydo organus</a:t>
            </a:r>
          </a:p>
          <a:p>
            <a:pPr lvl="1" marL="623887" indent="-444500" defTabSz="530225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defRPr sz="2000"/>
            </a:pPr>
            <a:r>
              <a:t>Mozarto efektas</a:t>
            </a:r>
          </a:p>
          <a:p>
            <a:pPr lvl="1" marL="623887" indent="-444500" defTabSz="530225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defRPr sz="2000"/>
            </a:pPr>
            <a:r>
              <a:t>Prenatalinis laikotarpis ir muzika</a:t>
            </a:r>
          </a:p>
          <a:p>
            <a:pPr lvl="1" marL="623887" indent="-444500" defTabSz="530225">
              <a:lnSpc>
                <a:spcPct val="150000"/>
              </a:lnSpc>
              <a:spcBef>
                <a:spcPts val="0"/>
              </a:spcBef>
              <a:buClr>
                <a:srgbClr val="000000"/>
              </a:buClr>
              <a:defRPr sz="2000"/>
            </a:pPr>
            <a:r>
              <a:t>Gongo garsai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/>
          <a:p>
            <a:pPr defTabSz="1300162">
              <a:defRPr sz="6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16" name="Shape 116"/>
          <p:cNvSpPr/>
          <p:nvPr>
            <p:ph type="body" idx="4294967295"/>
          </p:nvPr>
        </p:nvSpPr>
        <p:spPr>
          <a:xfrm>
            <a:off x="357187" y="1497012"/>
            <a:ext cx="9437688" cy="6437313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>
            <a:lvl1pPr marL="469900" indent="-469900" defTabSz="1300162">
              <a:lnSpc>
                <a:spcPct val="115000"/>
              </a:lnSpc>
              <a:spcBef>
                <a:spcPts val="1400"/>
              </a:spcBef>
              <a:buSzPct val="100000"/>
              <a:defRPr b="1" i="1" sz="4400">
                <a:latin typeface="Bodoni MT Condensed"/>
                <a:ea typeface="Bodoni MT Condensed"/>
                <a:cs typeface="Bodoni MT Condensed"/>
                <a:sym typeface="Bodoni MT Condensed"/>
              </a:defRPr>
            </a:lvl1pPr>
          </a:lstStyle>
          <a:p>
            <a:pPr/>
            <a:r>
              <a:t>Nemažai mokslininkų muziką bando vadinti ir pripažinti vaistu. „Anksčiau gaudavome tik tabletę, o dabar galime gauti ir muzikos terapiją“, – sakė kompozitorius, muzikantas, knygų apie muzikos terapiją autorius amerikietis Donas Campbellas.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>
            <a:lvl1pPr defTabSz="1300162">
              <a:defRPr b="1" sz="6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Garso piliulės</a:t>
            </a:r>
          </a:p>
        </p:txBody>
      </p:sp>
      <p:sp>
        <p:nvSpPr>
          <p:cNvPr id="119" name="Shape 119"/>
          <p:cNvSpPr/>
          <p:nvPr>
            <p:ph type="body" idx="4294967295"/>
          </p:nvPr>
        </p:nvSpPr>
        <p:spPr>
          <a:xfrm>
            <a:off x="4762" y="1804987"/>
            <a:ext cx="10901363" cy="6435726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/>
          <a:p>
            <a:pPr marL="457200" indent="-457200" defTabSz="1260475">
              <a:lnSpc>
                <a:spcPct val="90000"/>
              </a:lnSpc>
              <a:spcBef>
                <a:spcPts val="1000"/>
              </a:spcBef>
              <a:buSzPct val="100000"/>
              <a:defRPr sz="4200">
                <a:latin typeface="Calibri"/>
                <a:ea typeface="Calibri"/>
                <a:cs typeface="Calibri"/>
                <a:sym typeface="Calibri"/>
              </a:defRPr>
            </a:pPr>
            <a:r>
              <a:t>Ritmas tarsi kalba mūsų kūnu. Muzika tą pačią akimirką geba keisti mūsų smegenų darbą. „Net augalai jaučia muziką. Vienaip jie auga tyloje, kitaip – triukšmingoje aplinkoje. Prie televizoriaus jie auga kur kas prasčiau, – teigė </a:t>
            </a:r>
            <a:r>
              <a:rPr i="1"/>
              <a:t>D. Campbellas.</a:t>
            </a:r>
            <a:r>
              <a:t> – Jei augalai ilgą laiką girdi popmuziką ar orkestro atliekamas mišias, jie neauga. Skambant Mozartui ar Bachui augalai auga puikiai. Tai įrodyta.“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/>
          <a:p>
            <a:pPr defTabSz="1300162">
              <a:defRPr sz="6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22" name="Shape 122"/>
          <p:cNvSpPr/>
          <p:nvPr>
            <p:ph type="body" idx="4294967295"/>
          </p:nvPr>
        </p:nvSpPr>
        <p:spPr>
          <a:xfrm>
            <a:off x="650875" y="2276474"/>
            <a:ext cx="11703050" cy="6435727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/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Praėjusiame amžiuje muzikos terapija buvo oficialiai pripažinta kaip gydymo metodas. Dabar mokyklų, mokančių muzikos terapijos, yra visame pasaulyje. 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Muzikos terapija sieja kelias mokslo sritis: biologiją, mediciną, psichologiją.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Shape 124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>
            <a:lvl1pPr defTabSz="1300162">
              <a:defRPr sz="6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Padeda:</a:t>
            </a:r>
          </a:p>
        </p:txBody>
      </p:sp>
      <p:sp>
        <p:nvSpPr>
          <p:cNvPr id="125" name="Shape 125"/>
          <p:cNvSpPr/>
          <p:nvPr>
            <p:ph type="body" idx="4294967295"/>
          </p:nvPr>
        </p:nvSpPr>
        <p:spPr>
          <a:xfrm>
            <a:off x="650875" y="2276474"/>
            <a:ext cx="10356850" cy="6435727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/>
          <a:p>
            <a:pPr marL="471487" indent="-471487" defTabSz="1300162">
              <a:spcBef>
                <a:spcPts val="900"/>
              </a:spcBef>
              <a:buSzPct val="100000"/>
              <a:defRPr sz="4000">
                <a:latin typeface="Calibri"/>
                <a:ea typeface="Calibri"/>
                <a:cs typeface="Calibri"/>
                <a:sym typeface="Calibri"/>
              </a:defRPr>
            </a:pPr>
            <a:r>
              <a:t>nervų ligomis: neuroze, neurastenija, esant nuovargiui, nemigai</a:t>
            </a:r>
          </a:p>
          <a:p>
            <a:pPr marL="471487" indent="-471487" defTabSz="1300162">
              <a:spcBef>
                <a:spcPts val="900"/>
              </a:spcBef>
              <a:buSzPct val="100000"/>
              <a:defRPr sz="4000">
                <a:latin typeface="Calibri"/>
                <a:ea typeface="Calibri"/>
                <a:cs typeface="Calibri"/>
                <a:sym typeface="Calibri"/>
              </a:defRPr>
            </a:pPr>
            <a:r>
              <a:t>psichikos ligomis, pavyzdžiui, šizofrenija</a:t>
            </a:r>
          </a:p>
          <a:p>
            <a:pPr marL="471487" indent="-471487" defTabSz="1300162">
              <a:spcBef>
                <a:spcPts val="900"/>
              </a:spcBef>
              <a:buSzPct val="100000"/>
              <a:defRPr sz="4000">
                <a:latin typeface="Calibri"/>
                <a:ea typeface="Calibri"/>
                <a:cs typeface="Calibri"/>
                <a:sym typeface="Calibri"/>
              </a:defRPr>
            </a:pPr>
            <a:r>
              <a:t>hipertonija, išeminė širdies liga, gastritas, kolitas, opos, lėtinis bronchitas, bronchinė astma, šlapimo ir lytinių organų ligos</a:t>
            </a:r>
          </a:p>
          <a:p>
            <a:pPr marL="471487" indent="-471487" defTabSz="1300162">
              <a:spcBef>
                <a:spcPts val="900"/>
              </a:spcBef>
              <a:buSzPct val="100000"/>
              <a:defRPr sz="4000">
                <a:latin typeface="Calibri"/>
                <a:ea typeface="Calibri"/>
                <a:cs typeface="Calibri"/>
                <a:sym typeface="Calibri"/>
              </a:defRPr>
            </a:pPr>
            <a:r>
              <a:t>gydant alergijas, atsiradusias nuo vaistų, ir kitas lėtines ligas, kurioms turi įtakos psichinė ir emocinė būklė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Shape 127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>
            <a:lvl1pPr defTabSz="1300162">
              <a:defRPr sz="6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Kas kam tinka</a:t>
            </a:r>
          </a:p>
        </p:txBody>
      </p:sp>
      <p:sp>
        <p:nvSpPr>
          <p:cNvPr id="128" name="Shape 128"/>
          <p:cNvSpPr/>
          <p:nvPr>
            <p:ph type="body" idx="4294967295"/>
          </p:nvPr>
        </p:nvSpPr>
        <p:spPr>
          <a:xfrm>
            <a:off x="650875" y="2276474"/>
            <a:ext cx="11703050" cy="6435727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/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Gydytojas ir filosofas Avicena muziką laikė puikia žmogaus organizmo šluota. 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Pitagoras kūrė specialius muzikos kūrinius – receptus, gydančius sielos ir kūno ligas.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 Graikų gydytojas Eskulapas radikulitą gydė garsia trimito muzika.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/>
          <a:p>
            <a:pPr defTabSz="1300162">
              <a:defRPr sz="6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31" name="Shape 131"/>
          <p:cNvSpPr/>
          <p:nvPr>
            <p:ph type="body" idx="4294967295"/>
          </p:nvPr>
        </p:nvSpPr>
        <p:spPr>
          <a:xfrm>
            <a:off x="357187" y="1190625"/>
            <a:ext cx="10871201" cy="7167563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/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Smuikas ir fortepijonas ramina nervus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 Gitaros ir violončelės muzika gydo širdies ir kraujagyslių ligas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 Fleitos garsai atpalaiduoja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Pučiamieji paspartina kasos veiklą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 Lūpinė armonikėlė tinka sergant žarnyno ligomis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 Jei kamuoja skrandžio ligos, rytą pradėkite klausydamiesi klavišinių garsų.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>
            <a:lvl1pPr defTabSz="1300162">
              <a:defRPr sz="6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Mozarto efektas</a:t>
            </a:r>
          </a:p>
        </p:txBody>
      </p:sp>
      <p:sp>
        <p:nvSpPr>
          <p:cNvPr id="134" name="Shape 134"/>
          <p:cNvSpPr/>
          <p:nvPr>
            <p:ph type="body" idx="4294967295"/>
          </p:nvPr>
        </p:nvSpPr>
        <p:spPr>
          <a:xfrm>
            <a:off x="650875" y="2276474"/>
            <a:ext cx="10869613" cy="6435727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>
            <a:lvl1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Pastebėta, kad žmonės, klausantys šio kompozitoriaus kūrinių, tampa aiškesnio mąstymo ir laimingesni, kitiems sušvelnina skausmus, epilepsijos priepuolius, padeda lengviau užmigti, atsikratyti depresijos. Ji taip pat padeda sutelkti dėmesį ir gerina atmintį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/>
          <a:p>
            <a:pPr defTabSz="1300162">
              <a:defRPr sz="6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37" name="Shape 137"/>
          <p:cNvSpPr/>
          <p:nvPr>
            <p:ph type="body" idx="4294967295"/>
          </p:nvPr>
        </p:nvSpPr>
        <p:spPr>
          <a:xfrm>
            <a:off x="47625" y="576262"/>
            <a:ext cx="10172700" cy="7951788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/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Ryte patartina klausytis greitos muzikos, kuri suteiktų energijos naujiems dienos darbams pradėti, pakeltų nuotaiką ir žvalintų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 Vakare – ramią ir atpalaiduojamą, kuri padėtų nusiraminti, greitai užmigti ir puikiai išsimiegoti. </a:t>
            </a:r>
          </a:p>
        </p:txBody>
      </p:sp>
      <p:pic>
        <p:nvPicPr>
          <p:cNvPr id="138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755062" y="4773612"/>
            <a:ext cx="4352926" cy="51212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/>
          <a:p>
            <a:pPr defTabSz="1300162">
              <a:defRPr sz="6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41" name="Shape 141"/>
          <p:cNvSpPr/>
          <p:nvPr>
            <p:ph type="body" idx="4294967295"/>
          </p:nvPr>
        </p:nvSpPr>
        <p:spPr>
          <a:xfrm>
            <a:off x="357187" y="882650"/>
            <a:ext cx="11704638" cy="6437313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/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Organizuota šios muzikos struktūra tarsi rezonuoja su galvos smegenų žievės neuronų aktyvumu. 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šios muzikos poveikis pasireiškia dėl veidrodinių neuronų veiklos, kurie klausos žievinę sritį tiesiogiai sujungia su motorine žieve muzikos klausymosi metu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>
            <a:lvl1pPr defTabSz="1300162">
              <a:defRPr sz="6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„Mozartas pilve“</a:t>
            </a:r>
          </a:p>
        </p:txBody>
      </p:sp>
      <p:sp>
        <p:nvSpPr>
          <p:cNvPr id="144" name="Shape 144"/>
          <p:cNvSpPr/>
          <p:nvPr>
            <p:ph type="body" idx="4294967295"/>
          </p:nvPr>
        </p:nvSpPr>
        <p:spPr>
          <a:xfrm>
            <a:off x="650875" y="1906587"/>
            <a:ext cx="10869613" cy="6805613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/>
          <a:p>
            <a:pPr marL="471487" indent="-471487" defTabSz="1300162">
              <a:lnSpc>
                <a:spcPct val="80000"/>
              </a:lnSpc>
              <a:spcBef>
                <a:spcPts val="900"/>
              </a:spcBef>
              <a:buSzPct val="100000"/>
              <a:defRPr sz="4000">
                <a:latin typeface="Calibri"/>
                <a:ea typeface="Calibri"/>
                <a:cs typeface="Calibri"/>
                <a:sym typeface="Calibri"/>
              </a:defRPr>
            </a:pPr>
            <a:r>
              <a:t>Muzikos garsai veikia gemalo ląsteles.</a:t>
            </a:r>
          </a:p>
          <a:p>
            <a:pPr marL="471487" indent="-471487" defTabSz="1300162">
              <a:lnSpc>
                <a:spcPct val="80000"/>
              </a:lnSpc>
              <a:spcBef>
                <a:spcPts val="900"/>
              </a:spcBef>
              <a:buSzPct val="100000"/>
              <a:defRPr sz="4000">
                <a:latin typeface="Calibri"/>
                <a:ea typeface="Calibri"/>
                <a:cs typeface="Calibri"/>
                <a:sym typeface="Calibri"/>
              </a:defRPr>
            </a:pPr>
            <a:r>
              <a:t>Mokslininkų įrodyta, kad vos kelių mėnesių embrionui garsas reikalingas harmoningai psichofiziškai vystytis. </a:t>
            </a:r>
          </a:p>
          <a:p>
            <a:pPr marL="471487" indent="-471487" defTabSz="1300162">
              <a:lnSpc>
                <a:spcPct val="80000"/>
              </a:lnSpc>
              <a:spcBef>
                <a:spcPts val="900"/>
              </a:spcBef>
              <a:buSzPct val="100000"/>
              <a:defRPr sz="4000">
                <a:latin typeface="Calibri"/>
                <a:ea typeface="Calibri"/>
                <a:cs typeface="Calibri"/>
                <a:sym typeface="Calibri"/>
              </a:defRPr>
            </a:pPr>
            <a:r>
              <a:t>Vaiko talentus lemia ne tik genai, bet ir prenatalinis muzikinis ugdymas.</a:t>
            </a:r>
          </a:p>
          <a:p>
            <a:pPr marL="471487" indent="-471487" defTabSz="1300162">
              <a:lnSpc>
                <a:spcPct val="80000"/>
              </a:lnSpc>
              <a:spcBef>
                <a:spcPts val="900"/>
              </a:spcBef>
              <a:buSzPct val="100000"/>
              <a:defRPr sz="4000">
                <a:latin typeface="Calibri"/>
                <a:ea typeface="Calibri"/>
                <a:cs typeface="Calibri"/>
                <a:sym typeface="Calibri"/>
              </a:defRPr>
            </a:pPr>
            <a:r>
              <a:t>Kai kurios nėščios moterys atkreipė dėmesį, kad klasikinės muzikos koncerte vaikas ima energingai spardyti pilvą į muzikos taktą. Pasaulyje išleista muzikos serija „Vaikų garsai“, skirta dar negimusiems vaikams.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Garsų įtaka</a:t>
            </a:r>
          </a:p>
        </p:txBody>
      </p:sp>
      <p:sp>
        <p:nvSpPr>
          <p:cNvPr id="52" name="Shape 52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Muzika ne tik ramina, pakelia nuotaiką, suteikia energijos, bet turi ir kur kas stipresnį poveikį organizmui </a:t>
            </a:r>
          </a:p>
          <a:p>
            <a:pPr/>
            <a:r>
              <a:t>Didelę žmogaus organizmo dalį sudaro vanduo, jis padeda perduoti garsus - vibracijas</a:t>
            </a:r>
          </a:p>
          <a:p>
            <a:pPr/>
            <a:r>
              <a:t>Japonų mokslininko M. Emoto bandymas įvairia muzika veikiant vandenį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>
            <a:lvl1pPr defTabSz="1300162">
              <a:defRPr sz="6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Per jausmus į kūną </a:t>
            </a:r>
          </a:p>
        </p:txBody>
      </p:sp>
      <p:sp>
        <p:nvSpPr>
          <p:cNvPr id="147" name="Shape 147"/>
          <p:cNvSpPr/>
          <p:nvPr>
            <p:ph type="body" idx="4294967295"/>
          </p:nvPr>
        </p:nvSpPr>
        <p:spPr>
          <a:xfrm>
            <a:off x="357187" y="1906587"/>
            <a:ext cx="10958513" cy="6437313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/>
          <a:p>
            <a:pPr marL="471487" indent="-471487" defTabSz="1300162">
              <a:lnSpc>
                <a:spcPct val="90000"/>
              </a:lnSpc>
              <a:spcBef>
                <a:spcPts val="900"/>
              </a:spcBef>
              <a:buSzPct val="100000"/>
              <a:defRPr sz="4000">
                <a:latin typeface="Calibri"/>
                <a:ea typeface="Calibri"/>
                <a:cs typeface="Calibri"/>
                <a:sym typeface="Calibri"/>
              </a:defRPr>
            </a:pPr>
            <a:r>
              <a:t>Muzikinės relaksacijos metodas populiarus psichoterapijos praktikoje: muzikos terapija iš esmės nukreipta į jausminę sferą, o per ją – į ligonio elgesį ir mintis.</a:t>
            </a:r>
          </a:p>
          <a:p>
            <a:pPr marL="471487" indent="-471487" defTabSz="1300162">
              <a:lnSpc>
                <a:spcPct val="90000"/>
              </a:lnSpc>
              <a:spcBef>
                <a:spcPts val="900"/>
              </a:spcBef>
              <a:buSzPct val="100000"/>
              <a:defRPr sz="4000">
                <a:latin typeface="Calibri"/>
                <a:ea typeface="Calibri"/>
                <a:cs typeface="Calibri"/>
                <a:sym typeface="Calibri"/>
              </a:defRPr>
            </a:pPr>
            <a:r>
              <a:t>Psichoterapeutai, psichologai, pedagogai ir socialiniai darbuotojai garso terapiją naudoja dirbdami su emocinių sutrikimų turinčiais pacientais. </a:t>
            </a:r>
          </a:p>
          <a:p>
            <a:pPr marL="471487" indent="-471487" defTabSz="1300162">
              <a:lnSpc>
                <a:spcPct val="90000"/>
              </a:lnSpc>
              <a:spcBef>
                <a:spcPts val="900"/>
              </a:spcBef>
              <a:buSzPct val="100000"/>
              <a:defRPr sz="4000">
                <a:latin typeface="Calibri"/>
                <a:ea typeface="Calibri"/>
                <a:cs typeface="Calibri"/>
                <a:sym typeface="Calibri"/>
              </a:defRPr>
            </a:pPr>
            <a:r>
              <a:t>Muzikos terapija taip pat gali būti vaistas, padedantis fobijų kamuojamiems žmonėms.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>
            <a:lvl1pPr defTabSz="1300162">
              <a:defRPr sz="6200">
                <a:latin typeface="Calibri"/>
                <a:ea typeface="Calibri"/>
                <a:cs typeface="Calibri"/>
                <a:sym typeface="Calibri"/>
              </a:defRPr>
            </a:lvl1pPr>
          </a:lstStyle>
          <a:p>
            <a:pPr/>
            <a:r>
              <a:t>Gongo garsai</a:t>
            </a:r>
          </a:p>
        </p:txBody>
      </p:sp>
      <p:sp>
        <p:nvSpPr>
          <p:cNvPr id="150" name="Shape 150"/>
          <p:cNvSpPr/>
          <p:nvPr>
            <p:ph type="body" idx="4294967295"/>
          </p:nvPr>
        </p:nvSpPr>
        <p:spPr>
          <a:xfrm>
            <a:off x="255587" y="985837"/>
            <a:ext cx="11704638" cy="6435726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/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Senovinių instrumentų, tokių kaip gongas ar dainuojančių dubenų garsai, varpeliai, tingsa, šamanų būgnai, dambreliai, kriauklės, australų didgeridoo, fleitos sukuria garsus ir virpesius, kurie mus veikia įvairiu dažniu. </a:t>
            </a:r>
          </a:p>
        </p:txBody>
      </p:sp>
      <p:pic>
        <p:nvPicPr>
          <p:cNvPr id="151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731125" y="4764087"/>
            <a:ext cx="5280025" cy="51054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/>
          <a:p>
            <a:pPr defTabSz="1300162">
              <a:defRPr sz="6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sp>
        <p:nvSpPr>
          <p:cNvPr id="154" name="Shape 154"/>
          <p:cNvSpPr/>
          <p:nvPr>
            <p:ph type="body" idx="4294967295"/>
          </p:nvPr>
        </p:nvSpPr>
        <p:spPr>
          <a:xfrm>
            <a:off x="650875" y="1395412"/>
            <a:ext cx="11703050" cy="7316788"/>
          </a:xfrm>
          <a:prstGeom prst="rect">
            <a:avLst/>
          </a:prstGeom>
        </p:spPr>
        <p:txBody>
          <a:bodyPr lIns="65022" tIns="65022" rIns="65022" bIns="65022" anchor="t">
            <a:normAutofit fontScale="100000" lnSpcReduction="0"/>
          </a:bodyPr>
          <a:lstStyle/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Vibracija stiprina organizmą, šalina stresą bei skausmus ir ypač teigiamai veikia psichiką.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Sustiprėja organizmo imunitetas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Anot fizikų, sklindanti vibracija priverčia atitinkamai rezonuoti šalia esantį objektą</a:t>
            </a:r>
          </a:p>
          <a:p>
            <a:pPr marL="469900" indent="-469900" defTabSz="1300162">
              <a:spcBef>
                <a:spcPts val="1000"/>
              </a:spcBef>
              <a:buSzPct val="100000"/>
              <a:defRPr sz="4400">
                <a:latin typeface="Calibri"/>
                <a:ea typeface="Calibri"/>
                <a:cs typeface="Calibri"/>
                <a:sym typeface="Calibri"/>
              </a:defRPr>
            </a:pPr>
            <a:r>
              <a:t>būdu protas nurimsta, kokybiškai pailsime ir visiškai atsipalaiduojame.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Shape 156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Šaltiniai</a:t>
            </a:r>
          </a:p>
        </p:txBody>
      </p:sp>
      <p:sp>
        <p:nvSpPr>
          <p:cNvPr id="157" name="Shape 157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defTabSz="457200">
              <a:lnSpc>
                <a:spcPct val="80000"/>
              </a:lnSpc>
              <a:spcBef>
                <a:spcPts val="0"/>
              </a:spcBef>
              <a:buSzPct val="100000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t>http://www.uzdorove.lt/news/2014/11/14/music.htm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defTabSz="457200">
              <a:lnSpc>
                <a:spcPct val="80000"/>
              </a:lnSpc>
              <a:spcBef>
                <a:spcPts val="0"/>
              </a:spcBef>
              <a:buSzPct val="100000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t>http://www.asirpsichologija.lt/index.php?id=356&amp;category=8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defTabSz="457200">
              <a:lnSpc>
                <a:spcPct val="80000"/>
              </a:lnSpc>
              <a:spcBef>
                <a:spcPts val="0"/>
              </a:spcBef>
              <a:buSzPct val="100000"/>
              <a:defRPr sz="2300">
                <a:latin typeface="Arial"/>
                <a:ea typeface="Arial"/>
                <a:cs typeface="Arial"/>
                <a:sym typeface="Arial"/>
              </a:defRPr>
            </a:pPr>
            <a:r>
              <a:t>https://une.lt/2013/12/04/ausu-kirminai-ir-vienisos-salos/</a:t>
            </a:r>
            <a:endParaRPr>
              <a:latin typeface="+mj-lt"/>
              <a:ea typeface="+mj-ea"/>
              <a:cs typeface="+mj-cs"/>
              <a:sym typeface="Helvetica"/>
            </a:endParaRPr>
          </a:p>
          <a:p>
            <a:pPr defTabSz="457200">
              <a:lnSpc>
                <a:spcPct val="80000"/>
              </a:lnSpc>
              <a:spcBef>
                <a:spcPts val="0"/>
              </a:spcBef>
              <a:buSzPct val="100000"/>
              <a:defRPr sz="2300" u="sng">
                <a:solidFill>
                  <a:srgbClr val="0000FF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2" invalidUrl="" action="" tgtFrame="" tooltip="" history="1" highlightClick="0" endSnd="0"/>
              </a:rPr>
              <a:t>http://www.lrt.lt/naujienos/kultura/26/49203</a:t>
            </a:r>
          </a:p>
          <a:p>
            <a:pPr defTabSz="457200">
              <a:lnSpc>
                <a:spcPct val="80000"/>
              </a:lnSpc>
              <a:defRPr sz="2500" u="sng">
                <a:solidFill>
                  <a:srgbClr val="0000FF"/>
                </a:solidFill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3" invalidUrl="" action="" tgtFrame="" tooltip="" history="1" highlightClick="0" endSnd="0"/>
              </a:rPr>
              <a:t>http://projektas-muzika.lmta.lt/media/rasa_jautakyte/146599.html</a:t>
            </a:r>
          </a:p>
          <a:p>
            <a:pPr defTabSz="457200">
              <a:lnSpc>
                <a:spcPct val="80000"/>
              </a:lnSpc>
              <a:defRPr sz="2500" u="sng">
                <a:solidFill>
                  <a:srgbClr val="0000FF"/>
                </a:solidFill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4" invalidUrl="" action="" tgtFrame="" tooltip="" history="1" highlightClick="0" endSnd="0"/>
              </a:rPr>
              <a:t>http://www.technologijos.lt/n/mokslas/zmogus_ir_medicina/S-22798/straipsnis/25-tas-kadras-muzikoje:-gydo-masina-arba-net-zudo</a:t>
            </a:r>
            <a:r>
              <a:rPr u="none">
                <a:solidFill>
                  <a:srgbClr val="000000"/>
                </a:solidFill>
              </a:rPr>
              <a:t>?</a:t>
            </a:r>
          </a:p>
          <a:p>
            <a:pPr defTabSz="457200">
              <a:lnSpc>
                <a:spcPct val="80000"/>
              </a:lnSpc>
              <a:defRPr sz="2500" u="sng">
                <a:solidFill>
                  <a:srgbClr val="0000FF"/>
                </a:solidFill>
              </a:defRPr>
            </a:pPr>
            <a:r>
              <a:rPr>
                <a:uFill>
                  <a:solidFill>
                    <a:srgbClr val="0000FF"/>
                  </a:solidFill>
                </a:uFill>
                <a:hlinkClick r:id="rId5" invalidUrl="" action="" tgtFrame="" tooltip="" history="1" highlightClick="0" endSnd="0"/>
              </a:rPr>
              <a:t>http://www.technologijos.lt/n/pasaulio_paslaptys/straipsnis-9611/straipsnis/Skaitmeniniai-narkotikai:-legalus-kaifas-ar-vaiksciojimas-palei-bedugnes-krasta</a:t>
            </a:r>
            <a:r>
              <a:rPr u="none">
                <a:solidFill>
                  <a:srgbClr val="000000"/>
                </a:solidFill>
              </a:rPr>
              <a:t>?</a:t>
            </a:r>
          </a:p>
          <a:p>
            <a:pPr defTabSz="457200">
              <a:lnSpc>
                <a:spcPct val="80000"/>
              </a:lnSpc>
              <a:defRPr sz="2500"/>
            </a:pPr>
            <a:r>
              <a:t>http://l.facebook.com/l.php?u=http%3A%2F%2Fwww.ieva.lt%2Fnaujiena%2F2386%2Fgydanti-muzika&amp;h=OAQGpB0wf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Shape 159"/>
          <p:cNvSpPr/>
          <p:nvPr>
            <p:ph type="title" idx="4294967295"/>
          </p:nvPr>
        </p:nvSpPr>
        <p:spPr>
          <a:xfrm>
            <a:off x="650875" y="390525"/>
            <a:ext cx="11703050" cy="1625600"/>
          </a:xfrm>
          <a:prstGeom prst="rect">
            <a:avLst/>
          </a:prstGeom>
        </p:spPr>
        <p:txBody>
          <a:bodyPr lIns="65022" tIns="65022" rIns="65022" bIns="65022">
            <a:normAutofit fontScale="100000" lnSpcReduction="0"/>
          </a:bodyPr>
          <a:lstStyle/>
          <a:p>
            <a:pPr defTabSz="1300162">
              <a:defRPr sz="6200">
                <a:latin typeface="Calibri"/>
                <a:ea typeface="Calibri"/>
                <a:cs typeface="Calibri"/>
                <a:sym typeface="Calibri"/>
              </a:defRPr>
            </a:pPr>
          </a:p>
        </p:txBody>
      </p:sp>
      <p:pic>
        <p:nvPicPr>
          <p:cNvPr id="160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2237" y="7643812"/>
            <a:ext cx="11704638" cy="2109788"/>
          </a:xfrm>
          <a:prstGeom prst="rect">
            <a:avLst/>
          </a:prstGeom>
          <a:ln w="12700">
            <a:miter lim="400000"/>
          </a:ln>
        </p:spPr>
      </p:pic>
      <p:pic>
        <p:nvPicPr>
          <p:cNvPr id="161" name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-23813" y="-49213"/>
            <a:ext cx="12954001" cy="1004093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advClick="1" p14:dur="1000">
        <p:dissolv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55" name="Shape 55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pic>
        <p:nvPicPr>
          <p:cNvPr id="56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812800" y="330200"/>
            <a:ext cx="4745038" cy="4695825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image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6556375" y="330200"/>
            <a:ext cx="5173663" cy="4695825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image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130675" y="5060950"/>
            <a:ext cx="4743450" cy="45053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93942" y="380488"/>
            <a:ext cx="5499435" cy="3948594"/>
          </a:xfrm>
          <a:prstGeom prst="rect">
            <a:avLst/>
          </a:prstGeom>
          <a:ln w="12700">
            <a:miter lim="400000"/>
          </a:ln>
        </p:spPr>
      </p:pic>
      <p:pic>
        <p:nvPicPr>
          <p:cNvPr id="61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25386" y="4494085"/>
            <a:ext cx="5141071" cy="4705785"/>
          </a:xfrm>
          <a:prstGeom prst="rect">
            <a:avLst/>
          </a:prstGeom>
          <a:ln w="12700">
            <a:miter lim="400000"/>
          </a:ln>
        </p:spPr>
      </p:pic>
      <p:pic>
        <p:nvPicPr>
          <p:cNvPr id="62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6794171" y="5029936"/>
            <a:ext cx="4677780" cy="4210002"/>
          </a:xfrm>
          <a:prstGeom prst="rect">
            <a:avLst/>
          </a:prstGeom>
          <a:ln w="12700">
            <a:miter lim="400000"/>
          </a:ln>
        </p:spPr>
      </p:pic>
      <p:pic>
        <p:nvPicPr>
          <p:cNvPr id="63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6706144" y="303291"/>
            <a:ext cx="5682808" cy="4102988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</a:p>
        </p:txBody>
      </p:sp>
      <p:sp>
        <p:nvSpPr>
          <p:cNvPr id="66" name="Shape 66"/>
          <p:cNvSpPr/>
          <p:nvPr>
            <p:ph type="body" idx="4294967295"/>
          </p:nvPr>
        </p:nvSpPr>
        <p:spPr>
          <a:xfrm>
            <a:off x="361950" y="1082675"/>
            <a:ext cx="11690350" cy="7223125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Žmogaus kūno organai ir organų sistemos skleidžia įvairius dažnius: smegenys, kvėpavimas, širdies plakimas. Garsų virpesiai veikia audinius ir organus</a:t>
            </a:r>
          </a:p>
          <a:p>
            <a:pPr/>
            <a:r>
              <a:t>Raminantys muzikos ritmai - siekia apie 60 tam tikrų dūžių per minutę, veikia širdies darbą</a:t>
            </a:r>
          </a:p>
          <a:p>
            <a:pPr/>
            <a:r>
              <a:t>Muzika gali veikti ir kvėpavimą</a:t>
            </a:r>
          </a:p>
          <a:p>
            <a:pPr/>
            <a:r>
              <a:t>Toks pat terapinis poveikis ir nuo gimimo negirdintiems </a:t>
            </a:r>
          </a:p>
        </p:txBody>
      </p:sp>
    </p:spTree>
  </p:cSld>
  <p:clrMapOvr>
    <a:masterClrMapping/>
  </p:clrMapOvr>
  <p:transition xmlns:p14="http://schemas.microsoft.com/office/powerpoint/2010/main" spd="med" advClick="1" p14:dur="1000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90537">
              <a:defRPr sz="6700"/>
            </a:lvl1pPr>
          </a:lstStyle>
          <a:p>
            <a:pPr/>
            <a:r>
              <a:t>Skirtingų muzikos stilių poveikis</a:t>
            </a:r>
          </a:p>
        </p:txBody>
      </p:sp>
      <p:sp>
        <p:nvSpPr>
          <p:cNvPr id="69" name="Shape 69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341312" indent="-341312" defTabSz="449262">
              <a:lnSpc>
                <a:spcPct val="90000"/>
              </a:lnSpc>
              <a:spcBef>
                <a:spcPts val="3200"/>
              </a:spcBef>
              <a:defRPr sz="2700"/>
            </a:pPr>
            <a:r>
              <a:t>Pop muzika</a:t>
            </a:r>
          </a:p>
          <a:p>
            <a:pPr marL="341312" indent="-341312" defTabSz="449262">
              <a:lnSpc>
                <a:spcPct val="90000"/>
              </a:lnSpc>
              <a:spcBef>
                <a:spcPts val="3200"/>
              </a:spcBef>
              <a:defRPr sz="2700"/>
            </a:pPr>
            <a:r>
              <a:t>Roko ir metalo stiliaus muzika</a:t>
            </a:r>
          </a:p>
          <a:p>
            <a:pPr marL="341312" indent="-341312" defTabSz="449262">
              <a:lnSpc>
                <a:spcPct val="90000"/>
              </a:lnSpc>
              <a:spcBef>
                <a:spcPts val="3200"/>
              </a:spcBef>
              <a:defRPr sz="2700"/>
            </a:pPr>
            <a:r>
              <a:t>Klasikinė muzika</a:t>
            </a:r>
          </a:p>
          <a:p>
            <a:pPr marL="341312" indent="-341312" defTabSz="449262">
              <a:lnSpc>
                <a:spcPct val="90000"/>
              </a:lnSpc>
              <a:spcBef>
                <a:spcPts val="3200"/>
              </a:spcBef>
              <a:defRPr sz="2700"/>
            </a:pPr>
            <a:r>
              <a:t>Grigališkasis choralas</a:t>
            </a:r>
          </a:p>
          <a:p>
            <a:pPr marL="341312" indent="-341312" defTabSz="449262">
              <a:lnSpc>
                <a:spcPct val="90000"/>
              </a:lnSpc>
              <a:spcBef>
                <a:spcPts val="3200"/>
              </a:spcBef>
              <a:defRPr sz="2700"/>
            </a:pPr>
            <a:r>
              <a:t>Baroko muzika</a:t>
            </a:r>
          </a:p>
          <a:p>
            <a:pPr marL="341312" indent="-341312" defTabSz="449262">
              <a:lnSpc>
                <a:spcPct val="90000"/>
              </a:lnSpc>
              <a:spcBef>
                <a:spcPts val="3200"/>
              </a:spcBef>
              <a:defRPr sz="2700"/>
            </a:pPr>
            <a:r>
              <a:t>Romantinė muzika</a:t>
            </a:r>
          </a:p>
          <a:p>
            <a:pPr marL="341312" indent="-341312" defTabSz="449262">
              <a:lnSpc>
                <a:spcPct val="90000"/>
              </a:lnSpc>
              <a:spcBef>
                <a:spcPts val="3200"/>
              </a:spcBef>
              <a:defRPr sz="2700"/>
            </a:pPr>
            <a:r>
              <a:t>Impresionistinė muzika</a:t>
            </a:r>
          </a:p>
          <a:p>
            <a:pPr marL="341312" indent="-341312" defTabSz="449262">
              <a:lnSpc>
                <a:spcPct val="90000"/>
              </a:lnSpc>
              <a:spcBef>
                <a:spcPts val="3200"/>
              </a:spcBef>
              <a:defRPr sz="2700"/>
            </a:pPr>
            <a:r>
              <a:t>Religinė ir sakralinė muzika</a:t>
            </a:r>
          </a:p>
        </p:txBody>
      </p:sp>
      <p:pic>
        <p:nvPicPr>
          <p:cNvPr id="70" name="image.jpe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67450" y="2717800"/>
            <a:ext cx="5870575" cy="4987925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Muzikos psichologija</a:t>
            </a:r>
          </a:p>
        </p:txBody>
      </p:sp>
      <p:sp>
        <p:nvSpPr>
          <p:cNvPr id="73" name="Shape 73"/>
          <p:cNvSpPr/>
          <p:nvPr>
            <p:ph type="body" idx="4294967295"/>
          </p:nvPr>
        </p:nvSpPr>
        <p:spPr>
          <a:xfrm>
            <a:off x="114300" y="2057400"/>
            <a:ext cx="12574588" cy="64262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 marL="228600" indent="-228600" defTabSz="457200">
              <a:spcBef>
                <a:spcPts val="0"/>
              </a:spcBef>
              <a:buSzPct val="100000"/>
              <a:defRPr sz="3300"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Tai – muzikos ir psichologijos sankirta, tarpdalykinis mokslas, kuriame reikalingos ne tik psichologijos ir muzikinės žinios, bet taip pat ir akustikos, sociologijos, anatomijos ir fiziologijos išmanymas. </a:t>
            </a:r>
          </a:p>
          <a:p>
            <a:pPr marL="228600" indent="-228600" defTabSz="457200">
              <a:spcBef>
                <a:spcPts val="0"/>
              </a:spcBef>
              <a:buSzTx/>
              <a:buNone/>
              <a:defRPr sz="3300"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228600" indent="-228600" defTabSz="457200">
              <a:spcBef>
                <a:spcPts val="0"/>
              </a:spcBef>
              <a:buSzPct val="100000"/>
              <a:defRPr sz="3300"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Pavyzdžiui, </a:t>
            </a:r>
            <a:r>
              <a:rPr b="1"/>
              <a:t>neuromuzikologija</a:t>
            </a:r>
            <a:r>
              <a:t> nagrinėja smegenų veiklą reaguojant į muziką.</a:t>
            </a:r>
          </a:p>
          <a:p>
            <a:pPr marL="228600" indent="-228600" defTabSz="457200">
              <a:spcBef>
                <a:spcPts val="0"/>
              </a:spcBef>
              <a:buSzTx/>
              <a:buNone/>
              <a:defRPr sz="3300"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</a:p>
          <a:p>
            <a:pPr marL="228600" indent="-228600" defTabSz="457200">
              <a:spcBef>
                <a:spcPts val="0"/>
              </a:spcBef>
              <a:buSzPct val="100000"/>
              <a:defRPr sz="3300"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Sociologija aiškinasi, kodėl vienos </a:t>
            </a:r>
          </a:p>
          <a:p>
            <a:pPr marL="228600" indent="-228600" defTabSz="457200">
              <a:spcBef>
                <a:spcPts val="0"/>
              </a:spcBef>
              <a:buSzTx/>
              <a:buNone/>
              <a:defRPr sz="3300"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socialinės grupės mėgsta vieną muziką,</a:t>
            </a:r>
          </a:p>
          <a:p>
            <a:pPr marL="228600" indent="-228600" defTabSz="457200">
              <a:spcBef>
                <a:spcPts val="0"/>
              </a:spcBef>
              <a:buSzTx/>
              <a:buNone/>
              <a:defRPr sz="3300"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kitos - kitą, kaip tai gali atsispindėti</a:t>
            </a:r>
          </a:p>
          <a:p>
            <a:pPr marL="228600" indent="-228600" defTabSz="457200">
              <a:spcBef>
                <a:spcPts val="0"/>
              </a:spcBef>
              <a:buSzTx/>
              <a:buNone/>
              <a:defRPr sz="3300">
                <a:solidFill>
                  <a:srgbClr val="222222"/>
                </a:solidFill>
                <a:latin typeface="+mj-lt"/>
                <a:ea typeface="+mj-ea"/>
                <a:cs typeface="+mj-cs"/>
                <a:sym typeface="Helvetica"/>
              </a:defRPr>
            </a:pPr>
            <a:r>
              <a:t> žmogaus išvaizdoje.</a:t>
            </a:r>
          </a:p>
        </p:txBody>
      </p:sp>
      <p:pic>
        <p:nvPicPr>
          <p:cNvPr id="74" name="image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7842250" y="5480050"/>
            <a:ext cx="4886325" cy="3243263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Shape 76"/>
          <p:cNvSpPr/>
          <p:nvPr>
            <p:ph type="title" idx="4294967295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</p:spPr>
        <p:txBody>
          <a:bodyPr>
            <a:normAutofit fontScale="100000" lnSpcReduction="0"/>
          </a:bodyPr>
          <a:lstStyle>
            <a:lvl1pPr defTabSz="401637">
              <a:defRPr sz="5200">
                <a:solidFill>
                  <a:srgbClr val="262626"/>
                </a:solidFill>
                <a:latin typeface="+mn-lt"/>
                <a:ea typeface="+mn-ea"/>
                <a:cs typeface="+mn-cs"/>
                <a:sym typeface="Helvetica Neue"/>
              </a:defRPr>
            </a:lvl1pPr>
          </a:lstStyle>
          <a:p>
            <a:pPr/>
            <a:r>
              <a:t>Kas iš tiesų vyksta mūsų smegenyse ir kodėl muzika mus taip veikia?</a:t>
            </a:r>
          </a:p>
        </p:txBody>
      </p:sp>
      <p:sp>
        <p:nvSpPr>
          <p:cNvPr id="77" name="Shape 77"/>
          <p:cNvSpPr/>
          <p:nvPr>
            <p:ph type="body" idx="4294967295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</p:spPr>
        <p:txBody>
          <a:bodyPr>
            <a:normAutofit fontScale="100000" lnSpcReduction="0"/>
          </a:bodyPr>
          <a:lstStyle/>
          <a:p>
            <a:pPr/>
            <a:r>
              <a:t>“Ausų kirminai” - taip mokslininkai vadina tas dainas, kurios įstringa mintyse ir yra nuolat nevalingai kartojamos</a:t>
            </a:r>
          </a:p>
          <a:p>
            <a:pPr/>
            <a:r>
              <a:t>Vienintelis būdas jų atsikratyti - išspręsti anagramą, skaityti gerą romaną ar bet kokia įveikiama užduotis, kuri vėl nenukreiptų minčių prie lengvesnės užduoties - “įstrigusios” dainos kartojimo mintyse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200">
        <p:dissolve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 Neue"/>
        <a:ea typeface="Helvetica Neue"/>
        <a:cs typeface="Helvetica Neue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sx="100000" sy="100000" kx="0" ky="0" algn="b" rotWithShape="0" blurRad="38100" dist="20000" dir="540000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sx="100000" sy="100000" kx="0" ky="0" algn="b" rotWithShape="0" blurRad="38100" dist="20000" dir="5400000">
            <a:srgbClr val="000000">
              <a:alpha val="38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t" upright="0">
        <a:spAutoFit/>
      </a:bodyPr>
      <a:lstStyle>
        <a:defPPr marL="0" marR="0" indent="0" algn="ctr" defTabSz="584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